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4" r:id="rId5"/>
    <p:sldId id="28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3619178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458139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3063927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814850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323053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7AC10253-B24D-4D93-9704-6799F9F52723}"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63787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7AC10253-B24D-4D93-9704-6799F9F52723}"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3708244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7AC10253-B24D-4D93-9704-6799F9F52723}"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348401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AC10253-B24D-4D93-9704-6799F9F52723}"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61322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7AC10253-B24D-4D93-9704-6799F9F52723}"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3322583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7AC10253-B24D-4D93-9704-6799F9F52723}"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B8E01D-5E06-4AC5-83C6-E2695F072197}" type="slidenum">
              <a:rPr lang="ru-RU" smtClean="0"/>
              <a:t>‹#›</a:t>
            </a:fld>
            <a:endParaRPr lang="ru-RU"/>
          </a:p>
        </p:txBody>
      </p:sp>
    </p:spTree>
    <p:extLst>
      <p:ext uri="{BB962C8B-B14F-4D97-AF65-F5344CB8AC3E}">
        <p14:creationId xmlns:p14="http://schemas.microsoft.com/office/powerpoint/2010/main" val="1538318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10253-B24D-4D93-9704-6799F9F52723}"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8E01D-5E06-4AC5-83C6-E2695F072197}" type="slidenum">
              <a:rPr lang="ru-RU" smtClean="0"/>
              <a:t>‹#›</a:t>
            </a:fld>
            <a:endParaRPr lang="ru-RU"/>
          </a:p>
        </p:txBody>
      </p:sp>
    </p:spTree>
    <p:extLst>
      <p:ext uri="{BB962C8B-B14F-4D97-AF65-F5344CB8AC3E}">
        <p14:creationId xmlns:p14="http://schemas.microsoft.com/office/powerpoint/2010/main" val="2029975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Lecture </a:t>
            </a:r>
            <a:r>
              <a:rPr lang="ru-RU"/>
              <a:t>3</a:t>
            </a:r>
            <a:endParaRPr lang="ru-RU" dirty="0"/>
          </a:p>
        </p:txBody>
      </p:sp>
      <p:sp>
        <p:nvSpPr>
          <p:cNvPr id="3" name="Подзаголовок 2"/>
          <p:cNvSpPr>
            <a:spLocks noGrp="1"/>
          </p:cNvSpPr>
          <p:nvPr>
            <p:ph type="subTitle" idx="1"/>
          </p:nvPr>
        </p:nvSpPr>
        <p:spPr/>
        <p:txBody>
          <a:bodyPr/>
          <a:lstStyle/>
          <a:p>
            <a:r>
              <a:rPr lang="en-US" dirty="0"/>
              <a:t>Problem Statements: A Brief Introduction</a:t>
            </a:r>
            <a:endParaRPr lang="ru-RU" dirty="0"/>
          </a:p>
        </p:txBody>
      </p:sp>
    </p:spTree>
    <p:extLst>
      <p:ext uri="{BB962C8B-B14F-4D97-AF65-F5344CB8AC3E}">
        <p14:creationId xmlns:p14="http://schemas.microsoft.com/office/powerpoint/2010/main" val="1095715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Characteristics of problems are:</a:t>
            </a:r>
            <a:br>
              <a:rPr lang="en-US"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 The problem must reflect felt needs </a:t>
            </a:r>
            <a:r>
              <a:rPr lang="ru-RU" dirty="0"/>
              <a:t>отражать потребности</a:t>
            </a:r>
            <a:endParaRPr lang="en-US" dirty="0"/>
          </a:p>
          <a:p>
            <a:pPr marL="0" indent="0">
              <a:buNone/>
            </a:pPr>
            <a:r>
              <a:rPr lang="en-US" dirty="0"/>
              <a:t>• The problems are non hypothetical: The research problem must be based on factual evidence in which case the testing of their validity </a:t>
            </a:r>
            <a:r>
              <a:rPr lang="ru-RU" dirty="0"/>
              <a:t>доказанности</a:t>
            </a:r>
            <a:r>
              <a:rPr lang="en-US" dirty="0"/>
              <a:t> is not necessary</a:t>
            </a:r>
            <a:endParaRPr lang="ru-RU" dirty="0"/>
          </a:p>
          <a:p>
            <a:pPr marL="0" indent="0">
              <a:buNone/>
            </a:pPr>
            <a:r>
              <a:rPr lang="en-US" dirty="0"/>
              <a:t>• Problems suggest meaningful, testable hypothesis: Hypothesis are testable when information about their validity may be collected and analyzed</a:t>
            </a:r>
          </a:p>
          <a:p>
            <a:endParaRPr lang="ru-RU" dirty="0"/>
          </a:p>
        </p:txBody>
      </p:sp>
    </p:spTree>
    <p:extLst>
      <p:ext uri="{BB962C8B-B14F-4D97-AF65-F5344CB8AC3E}">
        <p14:creationId xmlns:p14="http://schemas.microsoft.com/office/powerpoint/2010/main" val="3776047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en-US" dirty="0"/>
              <a:t>Problems are relevant and manageable: An unmanageable research yields few benefit to anyone. The most likely outcome of such research is significant treatment of part of the problem and neglect of other parts thus achieving little details</a:t>
            </a:r>
          </a:p>
          <a:p>
            <a:r>
              <a:rPr lang="en-US" dirty="0"/>
              <a:t>Researchable problem differs from problematic situation. A problematic situation is a situation which exists as a generalized situation which a researchable problem must be identified and defined with specificity. </a:t>
            </a:r>
            <a:endParaRPr lang="ru-RU" dirty="0"/>
          </a:p>
        </p:txBody>
      </p:sp>
    </p:spTree>
    <p:extLst>
      <p:ext uri="{BB962C8B-B14F-4D97-AF65-F5344CB8AC3E}">
        <p14:creationId xmlns:p14="http://schemas.microsoft.com/office/powerpoint/2010/main" val="1557838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There are three criteria for good problem statement:</a:t>
            </a:r>
            <a:br>
              <a:rPr lang="en-US" sz="3600" dirty="0"/>
            </a:br>
            <a:endParaRPr lang="ru-RU" sz="3600" dirty="0"/>
          </a:p>
        </p:txBody>
      </p:sp>
      <p:sp>
        <p:nvSpPr>
          <p:cNvPr id="3" name="Объект 2"/>
          <p:cNvSpPr>
            <a:spLocks noGrp="1"/>
          </p:cNvSpPr>
          <p:nvPr>
            <p:ph idx="1"/>
          </p:nvPr>
        </p:nvSpPr>
        <p:spPr/>
        <p:txBody>
          <a:bodyPr>
            <a:normAutofit/>
          </a:bodyPr>
          <a:lstStyle/>
          <a:p>
            <a:pPr marL="0" indent="0">
              <a:buNone/>
            </a:pPr>
            <a:r>
              <a:rPr lang="en-US" dirty="0"/>
              <a:t>• The problem should express a relation between two or more variables.</a:t>
            </a:r>
          </a:p>
          <a:p>
            <a:pPr marL="0" indent="0">
              <a:buNone/>
            </a:pPr>
            <a:r>
              <a:rPr lang="en-US" dirty="0"/>
              <a:t>• The problem should be stated clearly and unambiguously</a:t>
            </a:r>
            <a:r>
              <a:rPr lang="ru-RU" dirty="0"/>
              <a:t> - однозначно</a:t>
            </a:r>
            <a:r>
              <a:rPr lang="en-US" dirty="0"/>
              <a:t> in question form</a:t>
            </a:r>
          </a:p>
          <a:p>
            <a:pPr marL="0" indent="0">
              <a:buNone/>
            </a:pPr>
            <a:r>
              <a:rPr lang="en-US" dirty="0"/>
              <a:t>• The problem and problem statement should be such as to imply possibility of empirical testing. This criterion is often difficult to satisfy in certain types of researches. </a:t>
            </a:r>
            <a:endParaRPr lang="ru-RU" dirty="0"/>
          </a:p>
        </p:txBody>
      </p:sp>
    </p:spTree>
    <p:extLst>
      <p:ext uri="{BB962C8B-B14F-4D97-AF65-F5344CB8AC3E}">
        <p14:creationId xmlns:p14="http://schemas.microsoft.com/office/powerpoint/2010/main" val="4000093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There are certain conditions that are conducive to the formulation of significant problems.</a:t>
            </a:r>
            <a:br>
              <a:rPr lang="en-US" sz="3600" dirty="0"/>
            </a:br>
            <a:endParaRPr lang="ru-RU" sz="3600" dirty="0"/>
          </a:p>
        </p:txBody>
      </p:sp>
      <p:sp>
        <p:nvSpPr>
          <p:cNvPr id="3" name="Объект 2"/>
          <p:cNvSpPr>
            <a:spLocks noGrp="1"/>
          </p:cNvSpPr>
          <p:nvPr>
            <p:ph idx="1"/>
          </p:nvPr>
        </p:nvSpPr>
        <p:spPr/>
        <p:txBody>
          <a:bodyPr>
            <a:normAutofit/>
          </a:bodyPr>
          <a:lstStyle/>
          <a:p>
            <a:pPr marL="0" indent="0">
              <a:buNone/>
            </a:pPr>
            <a:r>
              <a:rPr lang="en-US" dirty="0"/>
              <a:t>Among these conditions are:</a:t>
            </a:r>
          </a:p>
          <a:p>
            <a:pPr marL="0" indent="0">
              <a:buNone/>
            </a:pPr>
            <a:r>
              <a:rPr lang="en-US" dirty="0"/>
              <a:t>• Systematic immersion</a:t>
            </a:r>
            <a:r>
              <a:rPr lang="ru-RU" dirty="0"/>
              <a:t> погружение</a:t>
            </a:r>
            <a:r>
              <a:rPr lang="en-US" dirty="0"/>
              <a:t> in the subject matter through first hand observation.</a:t>
            </a:r>
          </a:p>
          <a:p>
            <a:pPr marL="0" indent="0">
              <a:buNone/>
            </a:pPr>
            <a:r>
              <a:rPr lang="en-US" dirty="0"/>
              <a:t>• The study of existing literature </a:t>
            </a:r>
          </a:p>
          <a:p>
            <a:pPr marL="0" indent="0">
              <a:buNone/>
            </a:pPr>
            <a:r>
              <a:rPr lang="en-US" dirty="0"/>
              <a:t>• Discussions with persons who have accumulated much research experience in the field of study.</a:t>
            </a:r>
          </a:p>
          <a:p>
            <a:endParaRPr lang="ru-RU" dirty="0"/>
          </a:p>
        </p:txBody>
      </p:sp>
    </p:spTree>
    <p:extLst>
      <p:ext uri="{BB962C8B-B14F-4D97-AF65-F5344CB8AC3E}">
        <p14:creationId xmlns:p14="http://schemas.microsoft.com/office/powerpoint/2010/main" val="1120340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the first step in the formulation is the discovery of a problem in need of a solution</a:t>
            </a:r>
            <a:endParaRPr lang="ru-RU" sz="3200" dirty="0"/>
          </a:p>
        </p:txBody>
      </p:sp>
      <p:sp>
        <p:nvSpPr>
          <p:cNvPr id="3" name="Объект 2"/>
          <p:cNvSpPr>
            <a:spLocks noGrp="1"/>
          </p:cNvSpPr>
          <p:nvPr>
            <p:ph idx="1"/>
          </p:nvPr>
        </p:nvSpPr>
        <p:spPr/>
        <p:txBody>
          <a:bodyPr/>
          <a:lstStyle/>
          <a:p>
            <a:pPr marL="0" indent="0">
              <a:buNone/>
            </a:pPr>
            <a:r>
              <a:rPr lang="en-US" dirty="0"/>
              <a:t>So the first step in the formulation is the discovery of a problem in need of a solution. It is also necessary to select a topic that would yield</a:t>
            </a:r>
            <a:r>
              <a:rPr lang="ru-RU" dirty="0"/>
              <a:t> производить, давать</a:t>
            </a:r>
            <a:r>
              <a:rPr lang="en-US" dirty="0"/>
              <a:t> a task of manageable size. The task must be reduced to one that can be handled </a:t>
            </a:r>
            <a:r>
              <a:rPr lang="ru-RU" dirty="0"/>
              <a:t>обходиться </a:t>
            </a:r>
            <a:r>
              <a:rPr lang="en-US" dirty="0"/>
              <a:t>in a single study or divided into a number of </a:t>
            </a:r>
            <a:r>
              <a:rPr lang="en-US" dirty="0" err="1"/>
              <a:t>subquestions</a:t>
            </a:r>
            <a:r>
              <a:rPr lang="en-US" dirty="0"/>
              <a:t> that can be dealt with in separate studies.</a:t>
            </a:r>
            <a:endParaRPr lang="ru-RU" dirty="0"/>
          </a:p>
        </p:txBody>
      </p:sp>
    </p:spTree>
    <p:extLst>
      <p:ext uri="{BB962C8B-B14F-4D97-AF65-F5344CB8AC3E}">
        <p14:creationId xmlns:p14="http://schemas.microsoft.com/office/powerpoint/2010/main" val="1996413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Factors Determining the Selection of a Problem</a:t>
            </a:r>
            <a:br>
              <a:rPr lang="en-US" sz="3600" dirty="0"/>
            </a:br>
            <a:endParaRPr lang="ru-RU" sz="3600" dirty="0"/>
          </a:p>
        </p:txBody>
      </p:sp>
      <p:sp>
        <p:nvSpPr>
          <p:cNvPr id="3" name="Объект 2"/>
          <p:cNvSpPr>
            <a:spLocks noGrp="1"/>
          </p:cNvSpPr>
          <p:nvPr>
            <p:ph idx="1"/>
          </p:nvPr>
        </p:nvSpPr>
        <p:spPr/>
        <p:txBody>
          <a:bodyPr>
            <a:normAutofit fontScale="85000" lnSpcReduction="10000"/>
          </a:bodyPr>
          <a:lstStyle/>
          <a:p>
            <a:r>
              <a:rPr lang="en-US" dirty="0"/>
              <a:t>According to </a:t>
            </a:r>
            <a:r>
              <a:rPr lang="en-US" dirty="0" err="1"/>
              <a:t>Adedoyin</a:t>
            </a:r>
            <a:r>
              <a:rPr lang="en-US" dirty="0"/>
              <a:t> (2004) two sets of factors should be considered in choosing a good research problem. These factors are those related to the researcher and those related to the environment. Such factors as epitomized by scholars are as follows:</a:t>
            </a:r>
          </a:p>
          <a:p>
            <a:r>
              <a:rPr lang="en-US" dirty="0"/>
              <a:t>•	Workability-</a:t>
            </a:r>
            <a:r>
              <a:rPr lang="en-US" dirty="0" err="1"/>
              <a:t>применимость</a:t>
            </a:r>
            <a:r>
              <a:rPr lang="en-US" dirty="0"/>
              <a:t>: The researcher must consider whether he or she has enough time and funds to carry out the study successfully.</a:t>
            </a:r>
          </a:p>
          <a:p>
            <a:r>
              <a:rPr lang="en-US" dirty="0"/>
              <a:t>•	Methodology: It is necessary to consider whether it is feasible to adopt what appears to be the most appropriate methodology.</a:t>
            </a:r>
          </a:p>
          <a:p>
            <a:endParaRPr lang="ru-RU" dirty="0"/>
          </a:p>
        </p:txBody>
      </p:sp>
    </p:spTree>
    <p:extLst>
      <p:ext uri="{BB962C8B-B14F-4D97-AF65-F5344CB8AC3E}">
        <p14:creationId xmlns:p14="http://schemas.microsoft.com/office/powerpoint/2010/main" val="2698565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Factors Determining the Selection of a Problem</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	Coverage: In general terms, the more restricted the study the more thorough</a:t>
            </a:r>
            <a:r>
              <a:rPr lang="ru-RU" dirty="0"/>
              <a:t> тщательный, глубокий, доскональный</a:t>
            </a:r>
            <a:r>
              <a:rPr lang="en-US" dirty="0"/>
              <a:t> the work is likely to be. Coverage refers to both the breadth of the problem and the depth of analysis.</a:t>
            </a:r>
          </a:p>
          <a:p>
            <a:pPr marL="0" indent="0">
              <a:buNone/>
            </a:pPr>
            <a:r>
              <a:rPr lang="en-US" dirty="0"/>
              <a:t>•	Interest: It is obvious that a problem, which is of interest to the researcher, would be studied more efficiently by him/her than another in which he/she is not interested. Interest in the problem area will generate enthusiasm in reading extensively about the subject and willingness to be thorough in the analysis.</a:t>
            </a:r>
          </a:p>
          <a:p>
            <a:pPr marL="0" indent="0">
              <a:buNone/>
            </a:pPr>
            <a:r>
              <a:rPr lang="en-US" dirty="0"/>
              <a:t>•	 Theoretical value: The work must contribute to knowledge. The study should be properly placed within the context of previous studies. The problem must derive from or be linked to a theory.</a:t>
            </a:r>
          </a:p>
          <a:p>
            <a:endParaRPr lang="ru-RU" dirty="0"/>
          </a:p>
        </p:txBody>
      </p:sp>
    </p:spTree>
    <p:extLst>
      <p:ext uri="{BB962C8B-B14F-4D97-AF65-F5344CB8AC3E}">
        <p14:creationId xmlns:p14="http://schemas.microsoft.com/office/powerpoint/2010/main" val="939957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Factors Determining the Selection of a Problem</a:t>
            </a:r>
            <a:endParaRPr lang="ru-RU" dirty="0"/>
          </a:p>
        </p:txBody>
      </p:sp>
      <p:sp>
        <p:nvSpPr>
          <p:cNvPr id="3" name="Объект 2"/>
          <p:cNvSpPr>
            <a:spLocks noGrp="1"/>
          </p:cNvSpPr>
          <p:nvPr>
            <p:ph idx="1"/>
          </p:nvPr>
        </p:nvSpPr>
        <p:spPr/>
        <p:txBody>
          <a:bodyPr>
            <a:normAutofit fontScale="85000" lnSpcReduction="20000"/>
          </a:bodyPr>
          <a:lstStyle/>
          <a:p>
            <a:r>
              <a:rPr lang="en-US" dirty="0"/>
              <a:t>Practical value: Basic research does not emphasize practical value. But in all other forms of research, practical value is of great importance researcher needs to consider the following in problem evaluation:</a:t>
            </a:r>
          </a:p>
          <a:p>
            <a:pPr marL="0" indent="0">
              <a:buNone/>
            </a:pPr>
            <a:r>
              <a:rPr lang="en-US" dirty="0"/>
              <a:t>• Discovering the nature of the problem-who has the problem, is it capable </a:t>
            </a:r>
            <a:r>
              <a:rPr lang="en-US" dirty="0" err="1"/>
              <a:t>поддающийся</a:t>
            </a:r>
            <a:r>
              <a:rPr lang="en-US" dirty="0"/>
              <a:t> of solution through research?</a:t>
            </a:r>
          </a:p>
          <a:p>
            <a:pPr marL="0" indent="0">
              <a:buNone/>
            </a:pPr>
            <a:r>
              <a:rPr lang="en-US" dirty="0"/>
              <a:t>• Determining the objectives – what is gained by solving the problem and itch defines a construct with other constructs. Construct is a concept which has the added meaning of having been deliberately and consciously invented or adapted for a specific scientific purpose.</a:t>
            </a:r>
          </a:p>
          <a:p>
            <a:endParaRPr lang="ru-RU" dirty="0"/>
          </a:p>
        </p:txBody>
      </p:sp>
    </p:spTree>
    <p:extLst>
      <p:ext uri="{BB962C8B-B14F-4D97-AF65-F5344CB8AC3E}">
        <p14:creationId xmlns:p14="http://schemas.microsoft.com/office/powerpoint/2010/main" val="3642897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600" dirty="0"/>
              <a:t>Criteria 0f</a:t>
            </a:r>
            <a:br>
              <a:rPr lang="ru-RU" sz="3600" dirty="0"/>
            </a:br>
            <a:r>
              <a:rPr lang="en-US" sz="3600" dirty="0"/>
              <a:t>Evaluation </a:t>
            </a:r>
            <a:r>
              <a:rPr lang="en-US" sz="3600" dirty="0" err="1"/>
              <a:t>оценка</a:t>
            </a:r>
            <a:r>
              <a:rPr lang="en-US" sz="3600" dirty="0"/>
              <a:t> of research problem</a:t>
            </a:r>
            <a:endParaRPr lang="ru-RU" sz="3600" dirty="0"/>
          </a:p>
        </p:txBody>
      </p:sp>
      <p:sp>
        <p:nvSpPr>
          <p:cNvPr id="3" name="Объект 2"/>
          <p:cNvSpPr>
            <a:spLocks noGrp="1"/>
          </p:cNvSpPr>
          <p:nvPr>
            <p:ph idx="1"/>
          </p:nvPr>
        </p:nvSpPr>
        <p:spPr/>
        <p:txBody>
          <a:bodyPr>
            <a:normAutofit fontScale="70000" lnSpcReduction="20000"/>
          </a:bodyPr>
          <a:lstStyle/>
          <a:p>
            <a:pPr marL="0" indent="0">
              <a:buNone/>
            </a:pPr>
            <a:r>
              <a:rPr lang="en-US" dirty="0"/>
              <a:t>Evaluation </a:t>
            </a:r>
            <a:r>
              <a:rPr lang="en-US" dirty="0" err="1"/>
              <a:t>оценка</a:t>
            </a:r>
            <a:r>
              <a:rPr lang="en-US" dirty="0"/>
              <a:t> of research problem after it has been identified and analyzed is essential so as to access the characteristics of the problem. The evaluation exercise must reveal that the research problem </a:t>
            </a:r>
            <a:r>
              <a:rPr lang="en-US" dirty="0" err="1"/>
              <a:t>fulfils</a:t>
            </a:r>
            <a:r>
              <a:rPr lang="en-US" dirty="0"/>
              <a:t> –</a:t>
            </a:r>
            <a:r>
              <a:rPr lang="en-US" dirty="0" err="1"/>
              <a:t>удовлетворяет</a:t>
            </a:r>
            <a:r>
              <a:rPr lang="en-US" dirty="0"/>
              <a:t> the following criteria</a:t>
            </a:r>
            <a:r>
              <a:rPr lang="ru-RU" dirty="0"/>
              <a:t>:</a:t>
            </a:r>
            <a:endParaRPr lang="en-US" dirty="0"/>
          </a:p>
          <a:p>
            <a:pPr marL="0" indent="0">
              <a:buNone/>
            </a:pPr>
            <a:r>
              <a:rPr lang="en-US" dirty="0"/>
              <a:t>1.	Satisfy the personal goal of the researcher and the expectation of the agency or organization. The problem must be of interest to the researcher so as to attract genuine </a:t>
            </a:r>
            <a:r>
              <a:rPr lang="en-US" dirty="0" err="1"/>
              <a:t>настоящий</a:t>
            </a:r>
            <a:r>
              <a:rPr lang="en-US" dirty="0"/>
              <a:t> commitment to the research endeavor </a:t>
            </a:r>
            <a:r>
              <a:rPr lang="en-US" dirty="0" err="1"/>
              <a:t>стремление</a:t>
            </a:r>
            <a:r>
              <a:rPr lang="en-US" dirty="0"/>
              <a:t>, </a:t>
            </a:r>
            <a:r>
              <a:rPr lang="en-US" dirty="0" err="1"/>
              <a:t>попытка</a:t>
            </a:r>
            <a:r>
              <a:rPr lang="en-US" dirty="0"/>
              <a:t>. The problem must also be significant in the sense that its investigation should be capable of adding new information into the present state of knowledge. Research into the problem should as well be feasible. With regards to the organization or agency, the problem should be researchable and research into the problem should generate solution to existing problems or open up new opportunities, approaches or methods.</a:t>
            </a:r>
          </a:p>
          <a:p>
            <a:endParaRPr lang="ru-RU" dirty="0"/>
          </a:p>
        </p:txBody>
      </p:sp>
    </p:spTree>
    <p:extLst>
      <p:ext uri="{BB962C8B-B14F-4D97-AF65-F5344CB8AC3E}">
        <p14:creationId xmlns:p14="http://schemas.microsoft.com/office/powerpoint/2010/main" val="3293265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Criteria 0f</a:t>
            </a:r>
            <a:br>
              <a:rPr lang="en-US" sz="3200" dirty="0"/>
            </a:br>
            <a:r>
              <a:rPr lang="en-US" sz="3200" dirty="0"/>
              <a:t>Evaluation </a:t>
            </a:r>
            <a:r>
              <a:rPr lang="en-US" sz="3200" dirty="0" err="1"/>
              <a:t>оценка</a:t>
            </a:r>
            <a:r>
              <a:rPr lang="en-US" sz="3200" dirty="0"/>
              <a:t> of research problem</a:t>
            </a:r>
            <a:endParaRPr lang="ru-RU" sz="3200" dirty="0"/>
          </a:p>
        </p:txBody>
      </p:sp>
      <p:sp>
        <p:nvSpPr>
          <p:cNvPr id="3" name="Объект 2"/>
          <p:cNvSpPr>
            <a:spLocks noGrp="1"/>
          </p:cNvSpPr>
          <p:nvPr>
            <p:ph idx="1"/>
          </p:nvPr>
        </p:nvSpPr>
        <p:spPr/>
        <p:txBody>
          <a:bodyPr>
            <a:normAutofit fontScale="92500" lnSpcReduction="20000"/>
          </a:bodyPr>
          <a:lstStyle/>
          <a:p>
            <a:pPr marL="0" indent="0">
              <a:buNone/>
            </a:pPr>
            <a:r>
              <a:rPr lang="en-US" dirty="0"/>
              <a:t>2.	The researcher must be genuinely interested in it without a biased mind. It is important to choose a research problem or topic on which one has an open mind. This allows for creativity, originality, objectivity initiative, ingenuity foresight -</a:t>
            </a:r>
            <a:r>
              <a:rPr lang="en-US" dirty="0" err="1"/>
              <a:t>предвидение</a:t>
            </a:r>
            <a:r>
              <a:rPr lang="en-US" dirty="0"/>
              <a:t> and all other situations conducive to original thinking. Researcher must possess the necessary skill background and knowledge needed to study the problem effectively. It is better for the researcher to focus on problem within his/her field of interest, specialization, competence or expertise.</a:t>
            </a:r>
            <a:endParaRPr lang="ru-RU" dirty="0"/>
          </a:p>
        </p:txBody>
      </p:sp>
    </p:spTree>
    <p:extLst>
      <p:ext uri="{BB962C8B-B14F-4D97-AF65-F5344CB8AC3E}">
        <p14:creationId xmlns:p14="http://schemas.microsoft.com/office/powerpoint/2010/main" val="1862866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en-US" sz="3200" dirty="0"/>
              <a:t>Unit II The conceptual phase and the research design construction phase in research process</a:t>
            </a:r>
            <a:endParaRPr lang="ru-RU" sz="3200" dirty="0"/>
          </a:p>
        </p:txBody>
      </p:sp>
      <p:sp>
        <p:nvSpPr>
          <p:cNvPr id="5" name="Объект 4"/>
          <p:cNvSpPr>
            <a:spLocks noGrp="1"/>
          </p:cNvSpPr>
          <p:nvPr>
            <p:ph idx="1"/>
          </p:nvPr>
        </p:nvSpPr>
        <p:spPr/>
        <p:txBody>
          <a:bodyPr/>
          <a:lstStyle/>
          <a:p>
            <a:pPr marL="0" indent="0">
              <a:buNone/>
            </a:pPr>
            <a:r>
              <a:rPr lang="en-US" dirty="0"/>
              <a:t>By the end of this unit, you should be able to:</a:t>
            </a:r>
          </a:p>
          <a:p>
            <a:pPr marL="0" indent="0">
              <a:buNone/>
            </a:pPr>
            <a:r>
              <a:rPr lang="en-US" dirty="0"/>
              <a:t>a) know how to define a research problem</a:t>
            </a:r>
          </a:p>
          <a:p>
            <a:pPr marL="0" indent="0">
              <a:buNone/>
            </a:pPr>
            <a:r>
              <a:rPr lang="en-US" dirty="0"/>
              <a:t>b) identify factors that determine the choice of a problem</a:t>
            </a:r>
          </a:p>
          <a:p>
            <a:pPr marL="0" indent="0">
              <a:buNone/>
            </a:pPr>
            <a:r>
              <a:rPr lang="en-US" dirty="0"/>
              <a:t>c) described sources of research problems</a:t>
            </a:r>
          </a:p>
          <a:p>
            <a:pPr marL="0" indent="0">
              <a:buNone/>
            </a:pPr>
            <a:r>
              <a:rPr lang="en-US" dirty="0"/>
              <a:t>d) formulate and evaluate research problem</a:t>
            </a:r>
          </a:p>
          <a:p>
            <a:pPr marL="0" indent="0">
              <a:buNone/>
            </a:pPr>
            <a:endParaRPr lang="ru-RU" dirty="0"/>
          </a:p>
        </p:txBody>
      </p:sp>
    </p:spTree>
    <p:extLst>
      <p:ext uri="{BB962C8B-B14F-4D97-AF65-F5344CB8AC3E}">
        <p14:creationId xmlns:p14="http://schemas.microsoft.com/office/powerpoint/2010/main" val="93388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solidFill>
                  <a:prstClr val="black"/>
                </a:solidFill>
              </a:rPr>
              <a:t>Criteria 0f</a:t>
            </a:r>
            <a:br>
              <a:rPr lang="ru-RU" sz="3600" dirty="0">
                <a:solidFill>
                  <a:prstClr val="black"/>
                </a:solidFill>
              </a:rPr>
            </a:br>
            <a:r>
              <a:rPr lang="en-US" sz="3600" dirty="0">
                <a:solidFill>
                  <a:prstClr val="black"/>
                </a:solidFill>
              </a:rPr>
              <a:t>Evaluation </a:t>
            </a:r>
            <a:r>
              <a:rPr lang="en-US" sz="3600" dirty="0" err="1">
                <a:solidFill>
                  <a:prstClr val="black"/>
                </a:solidFill>
              </a:rPr>
              <a:t>оценка</a:t>
            </a:r>
            <a:r>
              <a:rPr lang="en-US" sz="3600" dirty="0">
                <a:solidFill>
                  <a:prstClr val="black"/>
                </a:solidFill>
              </a:rPr>
              <a:t> of research problem</a:t>
            </a:r>
            <a:endParaRPr lang="ru-RU" dirty="0"/>
          </a:p>
        </p:txBody>
      </p:sp>
      <p:sp>
        <p:nvSpPr>
          <p:cNvPr id="3" name="Объект 2"/>
          <p:cNvSpPr>
            <a:spLocks noGrp="1"/>
          </p:cNvSpPr>
          <p:nvPr>
            <p:ph idx="1"/>
          </p:nvPr>
        </p:nvSpPr>
        <p:spPr/>
        <p:txBody>
          <a:bodyPr/>
          <a:lstStyle/>
          <a:p>
            <a:pPr marL="0" indent="0">
              <a:buNone/>
            </a:pPr>
            <a:r>
              <a:rPr lang="en-US" dirty="0"/>
              <a:t>3.	Necessary tools, equipment, laboratories and subjects needed to conduct the research must be accessible. This emphasizes the fact that research into the problem must be feasible. It is essential that the data and other necessary factors essential for in-depth study of the problem are available in the situation in which the researcher operates.</a:t>
            </a:r>
            <a:endParaRPr lang="ru-RU" dirty="0"/>
          </a:p>
        </p:txBody>
      </p:sp>
    </p:spTree>
    <p:extLst>
      <p:ext uri="{BB962C8B-B14F-4D97-AF65-F5344CB8AC3E}">
        <p14:creationId xmlns:p14="http://schemas.microsoft.com/office/powerpoint/2010/main" val="3994126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solidFill>
                  <a:prstClr val="black"/>
                </a:solidFill>
              </a:rPr>
              <a:t>Criteria 0f</a:t>
            </a:r>
            <a:br>
              <a:rPr lang="ru-RU" sz="3600" dirty="0">
                <a:solidFill>
                  <a:prstClr val="black"/>
                </a:solidFill>
              </a:rPr>
            </a:br>
            <a:r>
              <a:rPr lang="en-US" sz="3600" dirty="0">
                <a:solidFill>
                  <a:prstClr val="black"/>
                </a:solidFill>
              </a:rPr>
              <a:t>Evaluation </a:t>
            </a:r>
            <a:r>
              <a:rPr lang="en-US" sz="3600" dirty="0" err="1">
                <a:solidFill>
                  <a:prstClr val="black"/>
                </a:solidFill>
              </a:rPr>
              <a:t>оценка</a:t>
            </a:r>
            <a:r>
              <a:rPr lang="en-US" sz="3600" dirty="0">
                <a:solidFill>
                  <a:prstClr val="black"/>
                </a:solidFill>
              </a:rPr>
              <a:t> of research problem</a:t>
            </a:r>
            <a:endParaRPr lang="ru-RU" dirty="0"/>
          </a:p>
        </p:txBody>
      </p:sp>
      <p:sp>
        <p:nvSpPr>
          <p:cNvPr id="3" name="Объект 2"/>
          <p:cNvSpPr>
            <a:spLocks noGrp="1"/>
          </p:cNvSpPr>
          <p:nvPr>
            <p:ph idx="1"/>
          </p:nvPr>
        </p:nvSpPr>
        <p:spPr/>
        <p:txBody>
          <a:bodyPr/>
          <a:lstStyle/>
          <a:p>
            <a:pPr marL="0" indent="0">
              <a:buNone/>
            </a:pPr>
            <a:r>
              <a:rPr lang="en-US" dirty="0"/>
              <a:t>4.	Researcher must have time and fund to complete the study. The budget in terms of fund and time to adequately pursue research into the problem must be arranged in advance. Availability of these factors must be ensured before embarking on the research work. This will facilitate good and reliable process and outcome.</a:t>
            </a:r>
            <a:endParaRPr lang="ru-RU" dirty="0"/>
          </a:p>
        </p:txBody>
      </p:sp>
    </p:spTree>
    <p:extLst>
      <p:ext uri="{BB962C8B-B14F-4D97-AF65-F5344CB8AC3E}">
        <p14:creationId xmlns:p14="http://schemas.microsoft.com/office/powerpoint/2010/main" val="1863016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solidFill>
                  <a:prstClr val="black"/>
                </a:solidFill>
              </a:rPr>
              <a:t>Criteria 0f</a:t>
            </a:r>
            <a:br>
              <a:rPr lang="ru-RU" sz="3600" dirty="0">
                <a:solidFill>
                  <a:prstClr val="black"/>
                </a:solidFill>
              </a:rPr>
            </a:br>
            <a:r>
              <a:rPr lang="en-US" sz="3600" dirty="0">
                <a:solidFill>
                  <a:prstClr val="black"/>
                </a:solidFill>
              </a:rPr>
              <a:t>Evaluation </a:t>
            </a:r>
            <a:r>
              <a:rPr lang="en-US" sz="3600" dirty="0" err="1">
                <a:solidFill>
                  <a:prstClr val="black"/>
                </a:solidFill>
              </a:rPr>
              <a:t>оценка</a:t>
            </a:r>
            <a:r>
              <a:rPr lang="en-US" sz="3600" dirty="0">
                <a:solidFill>
                  <a:prstClr val="black"/>
                </a:solidFill>
              </a:rPr>
              <a:t> of research problem</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5.	The study must meet the scope, the significance and topical demand by the institution interested in the study. The research work must be well focused in term of addressing the problem of the sponsors or the end users of the research findings. It is also necessary to ensure adequate coverage in terms of both the breadth </a:t>
            </a:r>
            <a:r>
              <a:rPr lang="en-US" dirty="0" err="1"/>
              <a:t>широта</a:t>
            </a:r>
            <a:r>
              <a:rPr lang="en-US" dirty="0"/>
              <a:t> of the problem and the depth of the analysis.</a:t>
            </a:r>
          </a:p>
          <a:p>
            <a:pPr marL="0" indent="0">
              <a:buNone/>
            </a:pPr>
            <a:r>
              <a:rPr lang="en-US" dirty="0"/>
              <a:t>6.	There must be access to adequate data for the study. The researcher needs to ensure that there is fair access to relevant data source.</a:t>
            </a:r>
          </a:p>
          <a:p>
            <a:pPr marL="0" indent="0">
              <a:buNone/>
            </a:pPr>
            <a:endParaRPr lang="ru-RU" dirty="0"/>
          </a:p>
        </p:txBody>
      </p:sp>
    </p:spTree>
    <p:extLst>
      <p:ext uri="{BB962C8B-B14F-4D97-AF65-F5344CB8AC3E}">
        <p14:creationId xmlns:p14="http://schemas.microsoft.com/office/powerpoint/2010/main" val="1639460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Clear Statement of the Problem</a:t>
            </a:r>
            <a:br>
              <a:rPr lang="en-US" dirty="0"/>
            </a:br>
            <a:endParaRPr lang="ru-RU" dirty="0"/>
          </a:p>
        </p:txBody>
      </p:sp>
      <p:sp>
        <p:nvSpPr>
          <p:cNvPr id="3" name="Объект 2"/>
          <p:cNvSpPr>
            <a:spLocks noGrp="1"/>
          </p:cNvSpPr>
          <p:nvPr>
            <p:ph idx="1"/>
          </p:nvPr>
        </p:nvSpPr>
        <p:spPr/>
        <p:txBody>
          <a:bodyPr>
            <a:normAutofit fontScale="92500" lnSpcReduction="20000"/>
          </a:bodyPr>
          <a:lstStyle/>
          <a:p>
            <a:r>
              <a:rPr lang="en-US" dirty="0"/>
              <a:t>The most important aspect of a research proposal is the clarity-</a:t>
            </a:r>
            <a:r>
              <a:rPr lang="en-US" dirty="0" err="1"/>
              <a:t>четкость</a:t>
            </a:r>
            <a:r>
              <a:rPr lang="en-US" dirty="0"/>
              <a:t>, </a:t>
            </a:r>
            <a:r>
              <a:rPr lang="en-US" dirty="0" err="1"/>
              <a:t>ясность</a:t>
            </a:r>
            <a:r>
              <a:rPr lang="en-US" dirty="0"/>
              <a:t> of the research problem. For a short statement, it certainly has a lot of power.  The statement of the problem is the focal point of your research. It should state what you will be studying, whether you will do it through experimental or non-experimental investigation, and what the purpose of your findings will be.  As a part of the Introduction, effective problem statements answer the question “Why does this research need to be conducted?” </a:t>
            </a:r>
          </a:p>
          <a:p>
            <a:endParaRPr lang="ru-RU" dirty="0"/>
          </a:p>
        </p:txBody>
      </p:sp>
    </p:spTree>
    <p:extLst>
      <p:ext uri="{BB962C8B-B14F-4D97-AF65-F5344CB8AC3E}">
        <p14:creationId xmlns:p14="http://schemas.microsoft.com/office/powerpoint/2010/main" val="893167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Clear Statement of the Problem</a:t>
            </a:r>
            <a:br>
              <a:rPr lang="en-US" dirty="0"/>
            </a:br>
            <a:endParaRPr lang="ru-RU" dirty="0"/>
          </a:p>
        </p:txBody>
      </p:sp>
      <p:sp>
        <p:nvSpPr>
          <p:cNvPr id="3" name="Объект 2"/>
          <p:cNvSpPr>
            <a:spLocks noGrp="1"/>
          </p:cNvSpPr>
          <p:nvPr>
            <p:ph idx="1"/>
          </p:nvPr>
        </p:nvSpPr>
        <p:spPr/>
        <p:txBody>
          <a:bodyPr/>
          <a:lstStyle/>
          <a:p>
            <a:r>
              <a:rPr lang="en-US" dirty="0"/>
              <a:t>It is just one sentence (with several paragraphs of elaboration).  In it, you are looking for something wrong, something that needs close attention, or something where existing methods no longer seem to be working.</a:t>
            </a:r>
            <a:endParaRPr lang="ru-RU" dirty="0"/>
          </a:p>
        </p:txBody>
      </p:sp>
    </p:spTree>
    <p:extLst>
      <p:ext uri="{BB962C8B-B14F-4D97-AF65-F5344CB8AC3E}">
        <p14:creationId xmlns:p14="http://schemas.microsoft.com/office/powerpoint/2010/main" val="28137870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pPr marL="0" indent="0">
              <a:buNone/>
            </a:pPr>
            <a:r>
              <a:rPr lang="en-US" dirty="0"/>
              <a:t>While the problem statement itself is just one sentence, it is always accompanied in the larger Introduction by several paragraphs that help to elaborate and that may include other elements of the research proposal.  You might present persuasive arguments as to why the problem is important enough to study or include the opinions of others (politicians, futurists, other professionals). Explain how the problem relates to business, social or political trends by presenting a bit of evidence from your Literature Review that demonstrates the scope and depth of the problem. Try to give dramatic and concrete illustrations of the problem. After writing the Introduction, however, make sure you can still easily identify the single sentence that is the problem statement.</a:t>
            </a:r>
            <a:endParaRPr lang="ru-RU" dirty="0"/>
          </a:p>
        </p:txBody>
      </p:sp>
    </p:spTree>
    <p:extLst>
      <p:ext uri="{BB962C8B-B14F-4D97-AF65-F5344CB8AC3E}">
        <p14:creationId xmlns:p14="http://schemas.microsoft.com/office/powerpoint/2010/main" val="8598878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problem statement </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A problem statement is a move that a document makes to help the reader realize why that document is important.  Problem statements can be either formal--like a thesis statement--or they can be informal--usually a sentence that explains how what you are saying will impact the reader. A carefully crafted problem statement will help you to connect with your audience and will help your audience to see why your document is important. </a:t>
            </a:r>
            <a:endParaRPr lang="ru-RU" dirty="0"/>
          </a:p>
        </p:txBody>
      </p:sp>
    </p:spTree>
    <p:extLst>
      <p:ext uri="{BB962C8B-B14F-4D97-AF65-F5344CB8AC3E}">
        <p14:creationId xmlns:p14="http://schemas.microsoft.com/office/powerpoint/2010/main" val="3361292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problem statement </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In order to write a strong problem statement you should consider the following questions: </a:t>
            </a:r>
          </a:p>
          <a:p>
            <a:r>
              <a:rPr lang="en-US" dirty="0"/>
              <a:t>What does my reader already know about my topic?</a:t>
            </a:r>
          </a:p>
          <a:p>
            <a:r>
              <a:rPr lang="en-US" dirty="0"/>
              <a:t>What will I need to explicitly explain to my reader for them to understand the significance of my topic?</a:t>
            </a:r>
          </a:p>
          <a:p>
            <a:r>
              <a:rPr lang="en-US" dirty="0"/>
              <a:t>In order to answer these questions you will need to consider: the kind of terminology that your audience will be comfortable with; what beliefs, or mindsets </a:t>
            </a:r>
            <a:r>
              <a:rPr lang="ru-RU" dirty="0"/>
              <a:t>мышление</a:t>
            </a:r>
            <a:r>
              <a:rPr lang="en-US" dirty="0"/>
              <a:t>, are shared between you and your intended audience; and, what canonical works your audience will be familiar with. </a:t>
            </a:r>
          </a:p>
          <a:p>
            <a:endParaRPr lang="en-US" dirty="0"/>
          </a:p>
          <a:p>
            <a:endParaRPr lang="ru-RU" dirty="0"/>
          </a:p>
        </p:txBody>
      </p:sp>
    </p:spTree>
    <p:extLst>
      <p:ext uri="{BB962C8B-B14F-4D97-AF65-F5344CB8AC3E}">
        <p14:creationId xmlns:p14="http://schemas.microsoft.com/office/powerpoint/2010/main" val="137495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In regards to terminology</a:t>
            </a:r>
            <a:endParaRPr lang="ru-RU" dirty="0"/>
          </a:p>
        </p:txBody>
      </p:sp>
      <p:sp>
        <p:nvSpPr>
          <p:cNvPr id="3" name="Объект 2"/>
          <p:cNvSpPr>
            <a:spLocks noGrp="1"/>
          </p:cNvSpPr>
          <p:nvPr>
            <p:ph idx="1"/>
          </p:nvPr>
        </p:nvSpPr>
        <p:spPr/>
        <p:txBody>
          <a:bodyPr/>
          <a:lstStyle/>
          <a:p>
            <a:pPr marL="0" indent="0">
              <a:buNone/>
            </a:pPr>
            <a:r>
              <a:rPr lang="en-US" dirty="0"/>
              <a:t>In regards to terminology, you should carefully choose what discipline specific terms to use and how to defined them. This decision should be based on who your audiences is. For example, if you are writing to a lay audience about first and second language users, you would not want to use the terms "L1" and "L2" without first defining them. </a:t>
            </a:r>
            <a:endParaRPr lang="ru-RU" dirty="0"/>
          </a:p>
        </p:txBody>
      </p:sp>
    </p:spTree>
    <p:extLst>
      <p:ext uri="{BB962C8B-B14F-4D97-AF65-F5344CB8AC3E}">
        <p14:creationId xmlns:p14="http://schemas.microsoft.com/office/powerpoint/2010/main" val="1911033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beliefs and mindsets of your audience</a:t>
            </a:r>
            <a:endParaRPr lang="ru-RU" dirty="0"/>
          </a:p>
        </p:txBody>
      </p:sp>
      <p:sp>
        <p:nvSpPr>
          <p:cNvPr id="3" name="Объект 2"/>
          <p:cNvSpPr>
            <a:spLocks noGrp="1"/>
          </p:cNvSpPr>
          <p:nvPr>
            <p:ph idx="1"/>
          </p:nvPr>
        </p:nvSpPr>
        <p:spPr/>
        <p:txBody>
          <a:bodyPr/>
          <a:lstStyle/>
          <a:p>
            <a:pPr marL="0" indent="0">
              <a:buNone/>
            </a:pPr>
            <a:r>
              <a:rPr lang="en-US" dirty="0"/>
              <a:t>When considering the beliefs and mindsets</a:t>
            </a:r>
            <a:r>
              <a:rPr lang="ru-RU" dirty="0"/>
              <a:t>-умонастроения</a:t>
            </a:r>
            <a:r>
              <a:rPr lang="en-US" dirty="0"/>
              <a:t> of your audience, you should keep in mind that the audiences' beliefs/mindset may change the way that they interpret or understand the statements that you make in your document.</a:t>
            </a:r>
            <a:endParaRPr lang="ru-RU" dirty="0"/>
          </a:p>
        </p:txBody>
      </p:sp>
    </p:spTree>
    <p:extLst>
      <p:ext uri="{BB962C8B-B14F-4D97-AF65-F5344CB8AC3E}">
        <p14:creationId xmlns:p14="http://schemas.microsoft.com/office/powerpoint/2010/main" val="952865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11. Магистерская диссертация должна соответствовать следующим требованиям:</a:t>
            </a:r>
            <a:br>
              <a:rPr lang="ru-RU" sz="2000" dirty="0"/>
            </a:br>
            <a:endParaRPr lang="ru-RU" sz="2000" dirty="0"/>
          </a:p>
        </p:txBody>
      </p:sp>
      <p:sp>
        <p:nvSpPr>
          <p:cNvPr id="3" name="Объект 2"/>
          <p:cNvSpPr>
            <a:spLocks noGrp="1"/>
          </p:cNvSpPr>
          <p:nvPr>
            <p:ph idx="1"/>
          </p:nvPr>
        </p:nvSpPr>
        <p:spPr/>
        <p:txBody>
          <a:bodyPr>
            <a:normAutofit fontScale="70000" lnSpcReduction="20000"/>
          </a:bodyPr>
          <a:lstStyle/>
          <a:p>
            <a:r>
              <a:rPr lang="ru-RU" dirty="0"/>
              <a:t>– в работе должны проводиться исследования или решаться актуальные проблемы в данной области науки;</a:t>
            </a:r>
          </a:p>
          <a:p>
            <a:r>
              <a:rPr lang="ru-RU" dirty="0"/>
              <a:t>– работа должна основываться в определении важных научных проблем и их</a:t>
            </a:r>
            <a:r>
              <a:rPr lang="en-US" dirty="0"/>
              <a:t> </a:t>
            </a:r>
            <a:r>
              <a:rPr lang="ru-RU" dirty="0"/>
              <a:t>решении;</a:t>
            </a:r>
          </a:p>
          <a:p>
            <a:r>
              <a:rPr lang="ru-RU" dirty="0"/>
              <a:t>– решения должны быть научно-обоснованными и достоверными, иметь внутреннее единство;</a:t>
            </a:r>
          </a:p>
          <a:p>
            <a:r>
              <a:rPr lang="ru-RU" dirty="0"/>
              <a:t>– диссертационная работа должна быть написана единолично.</a:t>
            </a:r>
          </a:p>
          <a:p>
            <a:r>
              <a:rPr lang="ru-RU" dirty="0"/>
              <a:t>12. Содержание магистерской диссертации представляет собой принципиально новый</a:t>
            </a:r>
            <a:r>
              <a:rPr lang="en-US" dirty="0"/>
              <a:t> </a:t>
            </a:r>
            <a:r>
              <a:rPr lang="ru-RU" dirty="0"/>
              <a:t>материал, включающий описание новых факторов, явлений, закономерностей или</a:t>
            </a:r>
            <a:r>
              <a:rPr lang="en-US" dirty="0"/>
              <a:t> </a:t>
            </a:r>
            <a:r>
              <a:rPr lang="ru-RU" dirty="0"/>
              <a:t>обобщение ранее известных положений с других научных позиций или в новом аспекте.</a:t>
            </a:r>
          </a:p>
        </p:txBody>
      </p:sp>
    </p:spTree>
    <p:extLst>
      <p:ext uri="{BB962C8B-B14F-4D97-AF65-F5344CB8AC3E}">
        <p14:creationId xmlns:p14="http://schemas.microsoft.com/office/powerpoint/2010/main" val="15980304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canonical research</a:t>
            </a:r>
            <a:endParaRPr lang="ru-RU" dirty="0"/>
          </a:p>
        </p:txBody>
      </p:sp>
      <p:sp>
        <p:nvSpPr>
          <p:cNvPr id="3" name="Объект 2"/>
          <p:cNvSpPr>
            <a:spLocks noGrp="1"/>
          </p:cNvSpPr>
          <p:nvPr>
            <p:ph idx="1"/>
          </p:nvPr>
        </p:nvSpPr>
        <p:spPr/>
        <p:txBody>
          <a:bodyPr/>
          <a:lstStyle/>
          <a:p>
            <a:r>
              <a:rPr lang="en-US" dirty="0"/>
              <a:t>Finally, canonical research refers to texts and/or theories that the majority of experts in a given field find foundational to their work. When you're writing your problem statement, you want to be careful not to assume that everyone knows of all of the major works that you're referencing.</a:t>
            </a:r>
            <a:endParaRPr lang="ru-RU" dirty="0"/>
          </a:p>
        </p:txBody>
      </p:sp>
    </p:spTree>
    <p:extLst>
      <p:ext uri="{BB962C8B-B14F-4D97-AF65-F5344CB8AC3E}">
        <p14:creationId xmlns:p14="http://schemas.microsoft.com/office/powerpoint/2010/main" val="3169592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Из положения о магистерской диссертации</a:t>
            </a:r>
          </a:p>
        </p:txBody>
      </p:sp>
      <p:sp>
        <p:nvSpPr>
          <p:cNvPr id="3" name="Объект 2"/>
          <p:cNvSpPr>
            <a:spLocks noGrp="1"/>
          </p:cNvSpPr>
          <p:nvPr>
            <p:ph idx="1"/>
          </p:nvPr>
        </p:nvSpPr>
        <p:spPr/>
        <p:txBody>
          <a:bodyPr>
            <a:normAutofit fontScale="47500" lnSpcReduction="20000"/>
          </a:bodyPr>
          <a:lstStyle/>
          <a:p>
            <a:pPr marL="0" indent="0">
              <a:buNone/>
            </a:pPr>
            <a:r>
              <a:rPr lang="ru-RU" dirty="0"/>
              <a:t>13. Содержание магистерской диссертации отражает исходные предпосылки научного</a:t>
            </a:r>
          </a:p>
          <a:p>
            <a:pPr marL="0" indent="0">
              <a:buNone/>
            </a:pPr>
            <a:r>
              <a:rPr lang="ru-RU" dirty="0"/>
              <a:t>исследования, его ход и полученные результаты. Магистерская диссертация обладает</a:t>
            </a:r>
          </a:p>
          <a:p>
            <a:pPr marL="0" indent="0">
              <a:buNone/>
            </a:pPr>
            <a:r>
              <a:rPr lang="ru-RU" dirty="0"/>
              <a:t>признаками, присущими диссертационным работам вообще. В содержании диссертации</a:t>
            </a:r>
          </a:p>
          <a:p>
            <a:pPr marL="0" indent="0">
              <a:buNone/>
            </a:pPr>
            <a:r>
              <a:rPr lang="ru-RU" dirty="0"/>
              <a:t>должны быть приведены убедительные аргументы в пользу избранной концепции.</a:t>
            </a:r>
          </a:p>
          <a:p>
            <a:pPr marL="0" indent="0">
              <a:buNone/>
            </a:pPr>
            <a:r>
              <a:rPr lang="ru-RU" dirty="0"/>
              <a:t>Противоречащие ей точки зрения должны быть подвергнуты всестороннему анализу и</a:t>
            </a:r>
          </a:p>
          <a:p>
            <a:pPr marL="0" indent="0">
              <a:buNone/>
            </a:pPr>
            <a:r>
              <a:rPr lang="ru-RU" dirty="0"/>
              <a:t>критической оценке. Дискуссионный и полемический материал являются элементами</a:t>
            </a:r>
          </a:p>
          <a:p>
            <a:pPr marL="0" indent="0">
              <a:buNone/>
            </a:pPr>
            <a:r>
              <a:rPr lang="ru-RU" dirty="0"/>
              <a:t>диссертации.</a:t>
            </a:r>
          </a:p>
          <a:p>
            <a:pPr marL="0" indent="0">
              <a:buNone/>
            </a:pPr>
            <a:r>
              <a:rPr lang="ru-RU" dirty="0"/>
              <a:t>14. В содержание магистерской диссертации должны быть включены следующие</a:t>
            </a:r>
          </a:p>
          <a:p>
            <a:pPr marL="0" indent="0">
              <a:buNone/>
            </a:pPr>
            <a:r>
              <a:rPr lang="ru-RU" dirty="0"/>
              <a:t>положения:</a:t>
            </a:r>
          </a:p>
          <a:p>
            <a:pPr marL="0" indent="0">
              <a:buNone/>
            </a:pPr>
            <a:r>
              <a:rPr lang="ru-RU" dirty="0"/>
              <a:t>– обоснование актуальности, теоретической и практической значимости темы</a:t>
            </a:r>
          </a:p>
          <a:p>
            <a:pPr marL="0" indent="0">
              <a:buNone/>
            </a:pPr>
            <a:r>
              <a:rPr lang="ru-RU" dirty="0"/>
              <a:t>исследования;</a:t>
            </a:r>
          </a:p>
          <a:p>
            <a:pPr marL="0" indent="0">
              <a:buNone/>
            </a:pPr>
            <a:r>
              <a:rPr lang="ru-RU" dirty="0"/>
              <a:t>– анализ состояния вопроса по направлению исследования;</a:t>
            </a:r>
          </a:p>
          <a:p>
            <a:pPr marL="0" indent="0">
              <a:buNone/>
            </a:pPr>
            <a:r>
              <a:rPr lang="ru-RU" dirty="0"/>
              <a:t>– постановка цели и конкретных задач исследования;</a:t>
            </a:r>
          </a:p>
          <a:p>
            <a:pPr marL="0" indent="0">
              <a:buNone/>
            </a:pPr>
            <a:r>
              <a:rPr lang="ru-RU" dirty="0"/>
              <a:t>– определение объекта и предмета исследования;</a:t>
            </a:r>
          </a:p>
          <a:p>
            <a:pPr marL="0" indent="0">
              <a:buNone/>
            </a:pPr>
            <a:r>
              <a:rPr lang="ru-RU" dirty="0"/>
              <a:t>– выбор методологии и методики исследования;</a:t>
            </a:r>
          </a:p>
          <a:p>
            <a:pPr marL="0" indent="0">
              <a:buNone/>
            </a:pPr>
            <a:r>
              <a:rPr lang="ru-RU" dirty="0"/>
              <a:t>– описание этапов и процесса исследования;</a:t>
            </a:r>
          </a:p>
          <a:p>
            <a:pPr marL="0" indent="0">
              <a:buNone/>
            </a:pPr>
            <a:r>
              <a:rPr lang="ru-RU" dirty="0"/>
              <a:t>– формулирование выводов и оценка полученных результатов;</a:t>
            </a:r>
          </a:p>
          <a:p>
            <a:pPr marL="0" indent="0">
              <a:buNone/>
            </a:pPr>
            <a:r>
              <a:rPr lang="ru-RU" dirty="0"/>
              <a:t>– определение обоснованности, достоверности и научной новизны полученных</a:t>
            </a:r>
          </a:p>
          <a:p>
            <a:pPr marL="0" indent="0">
              <a:buNone/>
            </a:pPr>
            <a:r>
              <a:rPr lang="ru-RU" dirty="0"/>
              <a:t>результатов. </a:t>
            </a:r>
          </a:p>
        </p:txBody>
      </p:sp>
    </p:spTree>
    <p:extLst>
      <p:ext uri="{BB962C8B-B14F-4D97-AF65-F5344CB8AC3E}">
        <p14:creationId xmlns:p14="http://schemas.microsoft.com/office/powerpoint/2010/main" val="1821238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ГОСТ 7.1-2003</a:t>
            </a:r>
            <a:br>
              <a:rPr lang="ru-RU" dirty="0"/>
            </a:br>
            <a:endParaRPr lang="ru-RU" dirty="0"/>
          </a:p>
        </p:txBody>
      </p:sp>
      <p:sp>
        <p:nvSpPr>
          <p:cNvPr id="3" name="Объект 2"/>
          <p:cNvSpPr>
            <a:spLocks noGrp="1"/>
          </p:cNvSpPr>
          <p:nvPr>
            <p:ph idx="1"/>
          </p:nvPr>
        </p:nvSpPr>
        <p:spPr/>
        <p:txBody>
          <a:bodyPr/>
          <a:lstStyle/>
          <a:p>
            <a:pPr marL="0" indent="0">
              <a:buNone/>
            </a:pPr>
            <a:r>
              <a:rPr lang="ru-RU" dirty="0"/>
              <a:t>ГОСТ 7.1-2003</a:t>
            </a:r>
            <a:endParaRPr lang="en-US" dirty="0"/>
          </a:p>
          <a:p>
            <a:pPr marL="0" indent="0">
              <a:buNone/>
            </a:pPr>
            <a:r>
              <a:rPr lang="ru-RU" dirty="0"/>
              <a:t>БИБЛИОГРАФИЧЕСКАЯ ЗАПИСЬ. БИБЛИОГРАФИЧЕСКОЕ ОПИСАНИЕ. Общие требования и правила составления. Издание официальное. Москва. ИПК Издательство стандартов.170 </a:t>
            </a:r>
            <a:r>
              <a:rPr lang="en-US" dirty="0"/>
              <a:t>c.</a:t>
            </a:r>
          </a:p>
          <a:p>
            <a:pPr marL="0" indent="0">
              <a:buNone/>
            </a:pPr>
            <a:r>
              <a:rPr lang="en-US" dirty="0"/>
              <a:t>https://nauka.kz/upload/files/02._GOST_7.1-2003.pdf</a:t>
            </a:r>
          </a:p>
          <a:p>
            <a:pPr marL="0" indent="0">
              <a:buNone/>
            </a:pPr>
            <a:endParaRPr lang="ru-RU" dirty="0"/>
          </a:p>
        </p:txBody>
      </p:sp>
    </p:spTree>
    <p:extLst>
      <p:ext uri="{BB962C8B-B14F-4D97-AF65-F5344CB8AC3E}">
        <p14:creationId xmlns:p14="http://schemas.microsoft.com/office/powerpoint/2010/main" val="3257406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normAutofit fontScale="92500" lnSpcReduction="20000"/>
          </a:bodyPr>
          <a:lstStyle/>
          <a:p>
            <a:r>
              <a:rPr lang="en-US" dirty="0"/>
              <a:t>1.	 What it is the Research Problem?</a:t>
            </a:r>
          </a:p>
          <a:p>
            <a:r>
              <a:rPr lang="en-US" dirty="0"/>
              <a:t>2.	Problem Formulation</a:t>
            </a:r>
          </a:p>
          <a:p>
            <a:r>
              <a:rPr lang="en-US" dirty="0"/>
              <a:t>3.	Characteristics of problems </a:t>
            </a:r>
          </a:p>
          <a:p>
            <a:r>
              <a:rPr lang="en-US" dirty="0"/>
              <a:t>4.	Three criteria for good problem statement</a:t>
            </a:r>
          </a:p>
          <a:p>
            <a:r>
              <a:rPr lang="en-US" dirty="0"/>
              <a:t>5.	Conditions that are conducive to the formulation of significant problems</a:t>
            </a:r>
          </a:p>
          <a:p>
            <a:r>
              <a:rPr lang="en-US" dirty="0"/>
              <a:t>6.	Factors Determining the Selection of a Problem</a:t>
            </a:r>
          </a:p>
          <a:p>
            <a:r>
              <a:rPr lang="en-US" dirty="0"/>
              <a:t>7.	Evaluation of research problem</a:t>
            </a:r>
          </a:p>
          <a:p>
            <a:r>
              <a:rPr lang="en-US" dirty="0"/>
              <a:t>8.	Clear Statement of the Problem</a:t>
            </a:r>
          </a:p>
          <a:p>
            <a:endParaRPr lang="ru-RU" dirty="0"/>
          </a:p>
        </p:txBody>
      </p:sp>
    </p:spTree>
    <p:extLst>
      <p:ext uri="{BB962C8B-B14F-4D97-AF65-F5344CB8AC3E}">
        <p14:creationId xmlns:p14="http://schemas.microsoft.com/office/powerpoint/2010/main" val="3271648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Research Problem</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The researcher‘s problem is an account of the major issues that researcher want to investigate and explain. It is the main question that the researchers want to provide answer to in their study. This is a complex phenomenon, which cannot be understood by mere feeling and observation, but requires solution through reasoning or thinking and application of basis scientific research tools and procedures. </a:t>
            </a:r>
          </a:p>
          <a:p>
            <a:pPr marL="0" indent="0">
              <a:buNone/>
            </a:pPr>
            <a:r>
              <a:rPr lang="en-US" dirty="0"/>
              <a:t>According to </a:t>
            </a:r>
            <a:r>
              <a:rPr lang="en-US" dirty="0" err="1"/>
              <a:t>Adedoyin</a:t>
            </a:r>
            <a:r>
              <a:rPr lang="en-US" dirty="0"/>
              <a:t> (2004), a problem is an interrogative </a:t>
            </a:r>
            <a:r>
              <a:rPr lang="en-US" dirty="0" err="1"/>
              <a:t>вопросительное</a:t>
            </a:r>
            <a:r>
              <a:rPr lang="en-US" dirty="0"/>
              <a:t> sentence or statement that asks what relation exists between two or more variables and which contains </a:t>
            </a:r>
            <a:r>
              <a:rPr lang="en-US" dirty="0" err="1"/>
              <a:t>содержит</a:t>
            </a:r>
            <a:r>
              <a:rPr lang="en-US" dirty="0"/>
              <a:t> implications </a:t>
            </a:r>
            <a:r>
              <a:rPr lang="en-US" dirty="0" err="1"/>
              <a:t>последствия</a:t>
            </a:r>
            <a:r>
              <a:rPr lang="en-US" dirty="0"/>
              <a:t> for empirical testing of its stated relation or relations. The purpose of research is to find answers to questions or solutions to problems through application of specific procedures.</a:t>
            </a:r>
          </a:p>
          <a:p>
            <a:endParaRPr lang="ru-RU" dirty="0"/>
          </a:p>
        </p:txBody>
      </p:sp>
    </p:spTree>
    <p:extLst>
      <p:ext uri="{BB962C8B-B14F-4D97-AF65-F5344CB8AC3E}">
        <p14:creationId xmlns:p14="http://schemas.microsoft.com/office/powerpoint/2010/main" val="2406892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Problem Formulation</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A problem is an interrogative sentence or statement that asks what relation exists between two or more variables. The answer to the question is what is being sought in the research. </a:t>
            </a:r>
          </a:p>
          <a:p>
            <a:pPr marL="0" indent="0">
              <a:buNone/>
            </a:pPr>
            <a:r>
              <a:rPr lang="en-US" dirty="0"/>
              <a:t>The next step would be to specify the research problem. It may not always be possible for a researcher to formulate the problem simply, clearly and completely. It may take the researcher quite sometime, thought and research before he/she can clearly say what questions he/she has been seeking answers to. The scientific enquiry should be geared</a:t>
            </a:r>
            <a:r>
              <a:rPr lang="ru-RU" dirty="0"/>
              <a:t> - </a:t>
            </a:r>
            <a:r>
              <a:rPr lang="ru-RU" dirty="0" err="1"/>
              <a:t>напр</a:t>
            </a:r>
            <a:r>
              <a:rPr lang="en-US" dirty="0"/>
              <a:t>f</a:t>
            </a:r>
            <a:r>
              <a:rPr lang="ru-RU" dirty="0" err="1"/>
              <a:t>влена</a:t>
            </a:r>
            <a:r>
              <a:rPr lang="en-US" dirty="0"/>
              <a:t> to the solutions of the problems. It becomes pre-requisite to make the problems concrete and exploit as a first step in formulation of research. The selection of a research topic may be determined by other than scientific consideration.</a:t>
            </a:r>
          </a:p>
          <a:p>
            <a:pPr marL="0" indent="0">
              <a:buNone/>
            </a:pPr>
            <a:endParaRPr lang="ru-RU" dirty="0"/>
          </a:p>
        </p:txBody>
      </p:sp>
    </p:spTree>
    <p:extLst>
      <p:ext uri="{BB962C8B-B14F-4D97-AF65-F5344CB8AC3E}">
        <p14:creationId xmlns:p14="http://schemas.microsoft.com/office/powerpoint/2010/main" val="237076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formulation of the topic into a research problem have no rules</a:t>
            </a:r>
            <a:endParaRPr lang="ru-RU" dirty="0"/>
          </a:p>
        </p:txBody>
      </p:sp>
      <p:sp>
        <p:nvSpPr>
          <p:cNvPr id="3" name="Объект 2"/>
          <p:cNvSpPr>
            <a:spLocks noGrp="1"/>
          </p:cNvSpPr>
          <p:nvPr>
            <p:ph idx="1"/>
          </p:nvPr>
        </p:nvSpPr>
        <p:spPr/>
        <p:txBody>
          <a:bodyPr/>
          <a:lstStyle/>
          <a:p>
            <a:r>
              <a:rPr lang="en-US" dirty="0"/>
              <a:t>The formulation of the topic into a research problem is the first step in a scientific enquiry. It should be influenced by the requirement of the scientific procedure. However, there is no fool proof rule which will guide the investigator in formulating significant questions about a given research area.</a:t>
            </a:r>
            <a:endParaRPr lang="ru-RU" dirty="0"/>
          </a:p>
        </p:txBody>
      </p:sp>
    </p:spTree>
    <p:extLst>
      <p:ext uri="{BB962C8B-B14F-4D97-AF65-F5344CB8AC3E}">
        <p14:creationId xmlns:p14="http://schemas.microsoft.com/office/powerpoint/2010/main" val="1384751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TotalTime>
  <Words>2620</Words>
  <Application>Microsoft Office PowerPoint</Application>
  <PresentationFormat>Экран (4:3)</PresentationFormat>
  <Paragraphs>114</Paragraphs>
  <Slides>30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30</vt:i4>
      </vt:variant>
    </vt:vector>
  </HeadingPairs>
  <TitlesOfParts>
    <vt:vector size="33" baseType="lpstr">
      <vt:lpstr>Arial</vt:lpstr>
      <vt:lpstr>Calibri</vt:lpstr>
      <vt:lpstr>Тема Office</vt:lpstr>
      <vt:lpstr>Lecture 3</vt:lpstr>
      <vt:lpstr>Unit II The conceptual phase and the research design construction phase in research process</vt:lpstr>
      <vt:lpstr>11. Магистерская диссертация должна соответствовать следующим требованиям: </vt:lpstr>
      <vt:lpstr>Из положения о магистерской диссертации</vt:lpstr>
      <vt:lpstr>ГОСТ 7.1-2003 </vt:lpstr>
      <vt:lpstr>Plan</vt:lpstr>
      <vt:lpstr>Research Problem </vt:lpstr>
      <vt:lpstr>Problem Formulation </vt:lpstr>
      <vt:lpstr>The formulation of the topic into a research problem have no rules</vt:lpstr>
      <vt:lpstr>Characteristics of problems are: </vt:lpstr>
      <vt:lpstr>Презентация PowerPoint</vt:lpstr>
      <vt:lpstr>There are three criteria for good problem statement: </vt:lpstr>
      <vt:lpstr>There are certain conditions that are conducive to the formulation of significant problems. </vt:lpstr>
      <vt:lpstr>the first step in the formulation is the discovery of a problem in need of a solution</vt:lpstr>
      <vt:lpstr>Factors Determining the Selection of a Problem </vt:lpstr>
      <vt:lpstr>Factors Determining the Selection of a Problem</vt:lpstr>
      <vt:lpstr>Factors Determining the Selection of a Problem</vt:lpstr>
      <vt:lpstr>Criteria 0f Evaluation оценка of research problem</vt:lpstr>
      <vt:lpstr>Criteria 0f Evaluation оценка of research problem</vt:lpstr>
      <vt:lpstr>Criteria 0f Evaluation оценка of research problem</vt:lpstr>
      <vt:lpstr>Criteria 0f Evaluation оценка of research problem</vt:lpstr>
      <vt:lpstr>Criteria 0f Evaluation оценка of research problem</vt:lpstr>
      <vt:lpstr>Clear Statement of the Problem </vt:lpstr>
      <vt:lpstr>Clear Statement of the Problem </vt:lpstr>
      <vt:lpstr>Презентация PowerPoint</vt:lpstr>
      <vt:lpstr>A problem statement </vt:lpstr>
      <vt:lpstr>problem statement </vt:lpstr>
      <vt:lpstr>In regards to terminology</vt:lpstr>
      <vt:lpstr>the beliefs and mindsets of your audience</vt:lpstr>
      <vt:lpstr>canonical research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5</dc:title>
  <dc:creator>Zhanat</dc:creator>
  <cp:lastModifiedBy>Zhanna HP</cp:lastModifiedBy>
  <cp:revision>14</cp:revision>
  <dcterms:created xsi:type="dcterms:W3CDTF">2013-09-27T07:19:35Z</dcterms:created>
  <dcterms:modified xsi:type="dcterms:W3CDTF">2024-09-19T13:32:35Z</dcterms:modified>
</cp:coreProperties>
</file>